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7"/>
  </p:notesMasterIdLst>
  <p:sldIdLst>
    <p:sldId id="256" r:id="rId5"/>
    <p:sldId id="257" r:id="rId6"/>
  </p:sldIdLst>
  <p:sldSz cx="6858000" cy="9144000" type="screen4x3"/>
  <p:notesSz cx="666908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2004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EURY Amélie" userId="280f0b63-3c4d-4585-a3b7-24e9281369a3" providerId="ADAL" clId="{3583DF05-05F6-4869-ACF2-3332FFECA570}"/>
    <pc:docChg chg="undo custSel modSld">
      <pc:chgData name="FLEURY Amélie" userId="280f0b63-3c4d-4585-a3b7-24e9281369a3" providerId="ADAL" clId="{3583DF05-05F6-4869-ACF2-3332FFECA570}" dt="2024-06-17T11:48:37.720" v="7470" actId="255"/>
      <pc:docMkLst>
        <pc:docMk/>
      </pc:docMkLst>
      <pc:sldChg chg="modSp mod">
        <pc:chgData name="FLEURY Amélie" userId="280f0b63-3c4d-4585-a3b7-24e9281369a3" providerId="ADAL" clId="{3583DF05-05F6-4869-ACF2-3332FFECA570}" dt="2024-06-17T11:48:37.720" v="7470" actId="255"/>
        <pc:sldMkLst>
          <pc:docMk/>
          <pc:sldMk cId="3957732394" sldId="256"/>
        </pc:sldMkLst>
        <pc:spChg chg="mod">
          <ac:chgData name="FLEURY Amélie" userId="280f0b63-3c4d-4585-a3b7-24e9281369a3" providerId="ADAL" clId="{3583DF05-05F6-4869-ACF2-3332FFECA570}" dt="2024-06-17T11:48:37.720" v="7470" actId="255"/>
          <ac:spMkLst>
            <pc:docMk/>
            <pc:sldMk cId="3957732394" sldId="256"/>
            <ac:spMk id="23" creationId="{00000000-0000-0000-0000-000000000000}"/>
          </ac:spMkLst>
        </pc:spChg>
      </pc:sldChg>
      <pc:sldChg chg="modSp mod">
        <pc:chgData name="FLEURY Amélie" userId="280f0b63-3c4d-4585-a3b7-24e9281369a3" providerId="ADAL" clId="{3583DF05-05F6-4869-ACF2-3332FFECA570}" dt="2024-05-22T07:59:23.904" v="7160" actId="1076"/>
        <pc:sldMkLst>
          <pc:docMk/>
          <pc:sldMk cId="2440953244" sldId="257"/>
        </pc:sldMkLst>
        <pc:spChg chg="mod">
          <ac:chgData name="FLEURY Amélie" userId="280f0b63-3c4d-4585-a3b7-24e9281369a3" providerId="ADAL" clId="{3583DF05-05F6-4869-ACF2-3332FFECA570}" dt="2024-05-22T07:59:23.904" v="7160" actId="1076"/>
          <ac:spMkLst>
            <pc:docMk/>
            <pc:sldMk cId="2440953244" sldId="257"/>
            <ac:spMk id="10" creationId="{00000000-0000-0000-0000-000000000000}"/>
          </ac:spMkLst>
        </pc:spChg>
        <pc:grpChg chg="mod">
          <ac:chgData name="FLEURY Amélie" userId="280f0b63-3c4d-4585-a3b7-24e9281369a3" providerId="ADAL" clId="{3583DF05-05F6-4869-ACF2-3332FFECA570}" dt="2024-05-22T07:59:17.776" v="7159" actId="1076"/>
          <ac:grpSpMkLst>
            <pc:docMk/>
            <pc:sldMk cId="2440953244" sldId="257"/>
            <ac:grpSpMk id="11" creationId="{4C687C36-F9F2-4E45-A55B-C1E453C30209}"/>
          </ac:grpSpMkLst>
        </pc:grpChg>
      </pc:sldChg>
    </pc:docChg>
  </pc:docChgLst>
  <pc:docChgLst>
    <pc:chgData name="AMOUROUX Camille" userId="9bdd0749-198e-418b-a1db-e7ce4c817b29" providerId="ADAL" clId="{52CD4979-A600-4449-8ADE-35EAE20A00F4}"/>
    <pc:docChg chg="modSld">
      <pc:chgData name="AMOUROUX Camille" userId="9bdd0749-198e-418b-a1db-e7ce4c817b29" providerId="ADAL" clId="{52CD4979-A600-4449-8ADE-35EAE20A00F4}" dt="2024-05-23T08:27:19.138" v="0" actId="115"/>
      <pc:docMkLst>
        <pc:docMk/>
      </pc:docMkLst>
      <pc:sldChg chg="modSp mod">
        <pc:chgData name="AMOUROUX Camille" userId="9bdd0749-198e-418b-a1db-e7ce4c817b29" providerId="ADAL" clId="{52CD4979-A600-4449-8ADE-35EAE20A00F4}" dt="2024-05-23T08:27:19.138" v="0" actId="115"/>
        <pc:sldMkLst>
          <pc:docMk/>
          <pc:sldMk cId="3957732394" sldId="256"/>
        </pc:sldMkLst>
        <pc:spChg chg="mod">
          <ac:chgData name="AMOUROUX Camille" userId="9bdd0749-198e-418b-a1db-e7ce4c817b29" providerId="ADAL" clId="{52CD4979-A600-4449-8ADE-35EAE20A00F4}" dt="2024-05-23T08:27:19.138" v="0" actId="115"/>
          <ac:spMkLst>
            <pc:docMk/>
            <pc:sldMk cId="3957732394" sldId="256"/>
            <ac:spMk id="17" creationId="{00000000-0000-0000-0000-000000000000}"/>
          </ac:spMkLst>
        </pc:spChg>
      </pc:sldChg>
    </pc:docChg>
  </pc:docChgLst>
  <pc:docChgLst>
    <pc:chgData name="SALVADORI Delphine" userId="3343e78a-0443-4a88-a7ac-e5c3d10b7bb8" providerId="ADAL" clId="{CF9D6F03-73A8-4C96-8303-50C25C85D354}"/>
    <pc:docChg chg="undo custSel modSld modNotesMaster">
      <pc:chgData name="SALVADORI Delphine" userId="3343e78a-0443-4a88-a7ac-e5c3d10b7bb8" providerId="ADAL" clId="{CF9D6F03-73A8-4C96-8303-50C25C85D354}" dt="2024-05-28T06:54:56.834" v="783" actId="14"/>
      <pc:docMkLst>
        <pc:docMk/>
      </pc:docMkLst>
      <pc:sldChg chg="delSp modSp mod">
        <pc:chgData name="SALVADORI Delphine" userId="3343e78a-0443-4a88-a7ac-e5c3d10b7bb8" providerId="ADAL" clId="{CF9D6F03-73A8-4C96-8303-50C25C85D354}" dt="2024-05-28T06:54:44.635" v="781" actId="14"/>
        <pc:sldMkLst>
          <pc:docMk/>
          <pc:sldMk cId="3957732394" sldId="256"/>
        </pc:sldMkLst>
        <pc:spChg chg="del">
          <ac:chgData name="SALVADORI Delphine" userId="3343e78a-0443-4a88-a7ac-e5c3d10b7bb8" providerId="ADAL" clId="{CF9D6F03-73A8-4C96-8303-50C25C85D354}" dt="2024-05-22T11:52:22.667" v="478" actId="478"/>
          <ac:spMkLst>
            <pc:docMk/>
            <pc:sldMk cId="3957732394" sldId="256"/>
            <ac:spMk id="2" creationId="{BE00E46A-AB7B-6265-624D-9F439387B483}"/>
          </ac:spMkLst>
        </pc:spChg>
        <pc:spChg chg="mod">
          <ac:chgData name="SALVADORI Delphine" userId="3343e78a-0443-4a88-a7ac-e5c3d10b7bb8" providerId="ADAL" clId="{CF9D6F03-73A8-4C96-8303-50C25C85D354}" dt="2024-05-22T11:55:08.473" v="483" actId="14100"/>
          <ac:spMkLst>
            <pc:docMk/>
            <pc:sldMk cId="3957732394" sldId="256"/>
            <ac:spMk id="3" creationId="{CAFB4DD8-BFFD-37AF-B3C9-B4937045C9B8}"/>
          </ac:spMkLst>
        </pc:spChg>
        <pc:spChg chg="del">
          <ac:chgData name="SALVADORI Delphine" userId="3343e78a-0443-4a88-a7ac-e5c3d10b7bb8" providerId="ADAL" clId="{CF9D6F03-73A8-4C96-8303-50C25C85D354}" dt="2024-05-22T11:52:24.825" v="479" actId="478"/>
          <ac:spMkLst>
            <pc:docMk/>
            <pc:sldMk cId="3957732394" sldId="256"/>
            <ac:spMk id="4" creationId="{BA57FE69-F5A8-462F-2667-C69A3FB77489}"/>
          </ac:spMkLst>
        </pc:spChg>
        <pc:spChg chg="mod">
          <ac:chgData name="SALVADORI Delphine" userId="3343e78a-0443-4a88-a7ac-e5c3d10b7bb8" providerId="ADAL" clId="{CF9D6F03-73A8-4C96-8303-50C25C85D354}" dt="2024-05-24T08:55:13.910" v="779" actId="6549"/>
          <ac:spMkLst>
            <pc:docMk/>
            <pc:sldMk cId="3957732394" sldId="256"/>
            <ac:spMk id="13" creationId="{00000000-0000-0000-0000-000000000000}"/>
          </ac:spMkLst>
        </pc:spChg>
        <pc:spChg chg="mod">
          <ac:chgData name="SALVADORI Delphine" userId="3343e78a-0443-4a88-a7ac-e5c3d10b7bb8" providerId="ADAL" clId="{CF9D6F03-73A8-4C96-8303-50C25C85D354}" dt="2024-05-24T08:53:07.221" v="731" actId="1076"/>
          <ac:spMkLst>
            <pc:docMk/>
            <pc:sldMk cId="3957732394" sldId="256"/>
            <ac:spMk id="17" creationId="{00000000-0000-0000-0000-000000000000}"/>
          </ac:spMkLst>
        </pc:spChg>
        <pc:spChg chg="del">
          <ac:chgData name="SALVADORI Delphine" userId="3343e78a-0443-4a88-a7ac-e5c3d10b7bb8" providerId="ADAL" clId="{CF9D6F03-73A8-4C96-8303-50C25C85D354}" dt="2024-05-22T08:03:12.219" v="216" actId="478"/>
          <ac:spMkLst>
            <pc:docMk/>
            <pc:sldMk cId="3957732394" sldId="256"/>
            <ac:spMk id="18" creationId="{00000000-0000-0000-0000-000000000000}"/>
          </ac:spMkLst>
        </pc:spChg>
        <pc:spChg chg="mod">
          <ac:chgData name="SALVADORI Delphine" userId="3343e78a-0443-4a88-a7ac-e5c3d10b7bb8" providerId="ADAL" clId="{CF9D6F03-73A8-4C96-8303-50C25C85D354}" dt="2024-05-22T11:57:25.191" v="497" actId="1076"/>
          <ac:spMkLst>
            <pc:docMk/>
            <pc:sldMk cId="3957732394" sldId="256"/>
            <ac:spMk id="20" creationId="{00000000-0000-0000-0000-000000000000}"/>
          </ac:spMkLst>
        </pc:spChg>
        <pc:spChg chg="mod">
          <ac:chgData name="SALVADORI Delphine" userId="3343e78a-0443-4a88-a7ac-e5c3d10b7bb8" providerId="ADAL" clId="{CF9D6F03-73A8-4C96-8303-50C25C85D354}" dt="2024-05-22T11:57:03.626" v="494" actId="404"/>
          <ac:spMkLst>
            <pc:docMk/>
            <pc:sldMk cId="3957732394" sldId="256"/>
            <ac:spMk id="21" creationId="{00000000-0000-0000-0000-000000000000}"/>
          </ac:spMkLst>
        </pc:spChg>
        <pc:spChg chg="del">
          <ac:chgData name="SALVADORI Delphine" userId="3343e78a-0443-4a88-a7ac-e5c3d10b7bb8" providerId="ADAL" clId="{CF9D6F03-73A8-4C96-8303-50C25C85D354}" dt="2024-05-22T08:03:11.095" v="215" actId="478"/>
          <ac:spMkLst>
            <pc:docMk/>
            <pc:sldMk cId="3957732394" sldId="256"/>
            <ac:spMk id="22" creationId="{00000000-0000-0000-0000-000000000000}"/>
          </ac:spMkLst>
        </pc:spChg>
        <pc:spChg chg="mod">
          <ac:chgData name="SALVADORI Delphine" userId="3343e78a-0443-4a88-a7ac-e5c3d10b7bb8" providerId="ADAL" clId="{CF9D6F03-73A8-4C96-8303-50C25C85D354}" dt="2024-05-28T06:54:44.635" v="781" actId="14"/>
          <ac:spMkLst>
            <pc:docMk/>
            <pc:sldMk cId="3957732394" sldId="256"/>
            <ac:spMk id="23" creationId="{00000000-0000-0000-0000-000000000000}"/>
          </ac:spMkLst>
        </pc:spChg>
      </pc:sldChg>
      <pc:sldChg chg="delSp modSp mod">
        <pc:chgData name="SALVADORI Delphine" userId="3343e78a-0443-4a88-a7ac-e5c3d10b7bb8" providerId="ADAL" clId="{CF9D6F03-73A8-4C96-8303-50C25C85D354}" dt="2024-05-28T06:54:56.834" v="783" actId="14"/>
        <pc:sldMkLst>
          <pc:docMk/>
          <pc:sldMk cId="2440953244" sldId="257"/>
        </pc:sldMkLst>
        <pc:spChg chg="del">
          <ac:chgData name="SALVADORI Delphine" userId="3343e78a-0443-4a88-a7ac-e5c3d10b7bb8" providerId="ADAL" clId="{CF9D6F03-73A8-4C96-8303-50C25C85D354}" dt="2024-05-22T11:51:56.269" v="476" actId="478"/>
          <ac:spMkLst>
            <pc:docMk/>
            <pc:sldMk cId="2440953244" sldId="257"/>
            <ac:spMk id="4" creationId="{00000000-0000-0000-0000-000000000000}"/>
          </ac:spMkLst>
        </pc:spChg>
        <pc:spChg chg="del">
          <ac:chgData name="SALVADORI Delphine" userId="3343e78a-0443-4a88-a7ac-e5c3d10b7bb8" providerId="ADAL" clId="{CF9D6F03-73A8-4C96-8303-50C25C85D354}" dt="2024-05-22T11:52:19.477" v="477" actId="478"/>
          <ac:spMkLst>
            <pc:docMk/>
            <pc:sldMk cId="2440953244" sldId="257"/>
            <ac:spMk id="5" creationId="{00000000-0000-0000-0000-000000000000}"/>
          </ac:spMkLst>
        </pc:spChg>
        <pc:spChg chg="mod">
          <ac:chgData name="SALVADORI Delphine" userId="3343e78a-0443-4a88-a7ac-e5c3d10b7bb8" providerId="ADAL" clId="{CF9D6F03-73A8-4C96-8303-50C25C85D354}" dt="2024-05-24T08:55:17.569" v="780" actId="6549"/>
          <ac:spMkLst>
            <pc:docMk/>
            <pc:sldMk cId="2440953244" sldId="257"/>
            <ac:spMk id="7" creationId="{00000000-0000-0000-0000-000000000000}"/>
          </ac:spMkLst>
        </pc:spChg>
        <pc:spChg chg="mod">
          <ac:chgData name="SALVADORI Delphine" userId="3343e78a-0443-4a88-a7ac-e5c3d10b7bb8" providerId="ADAL" clId="{CF9D6F03-73A8-4C96-8303-50C25C85D354}" dt="2024-05-28T06:54:56.834" v="783" actId="14"/>
          <ac:spMkLst>
            <pc:docMk/>
            <pc:sldMk cId="2440953244" sldId="257"/>
            <ac:spMk id="1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9938" cy="496332"/>
          </a:xfrm>
          <a:prstGeom prst="rect">
            <a:avLst/>
          </a:prstGeom>
        </p:spPr>
        <p:txBody>
          <a:bodyPr vert="horz" lIns="92433" tIns="46216" rIns="92433" bIns="46216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6332"/>
          </a:xfrm>
          <a:prstGeom prst="rect">
            <a:avLst/>
          </a:prstGeom>
        </p:spPr>
        <p:txBody>
          <a:bodyPr vert="horz" lIns="92433" tIns="46216" rIns="92433" bIns="46216" rtlCol="0"/>
          <a:lstStyle>
            <a:lvl1pPr algn="r">
              <a:defRPr sz="1200"/>
            </a:lvl1pPr>
          </a:lstStyle>
          <a:p>
            <a:fld id="{12FCDD51-FB01-473D-BB67-EC74C8F60946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939925" y="744538"/>
            <a:ext cx="27892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3" tIns="46216" rIns="92433" bIns="46216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909" y="4715154"/>
            <a:ext cx="5335270" cy="4466987"/>
          </a:xfrm>
          <a:prstGeom prst="rect">
            <a:avLst/>
          </a:prstGeom>
        </p:spPr>
        <p:txBody>
          <a:bodyPr vert="horz" lIns="92433" tIns="46216" rIns="92433" bIns="46216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889938" cy="496332"/>
          </a:xfrm>
          <a:prstGeom prst="rect">
            <a:avLst/>
          </a:prstGeom>
        </p:spPr>
        <p:txBody>
          <a:bodyPr vert="horz" lIns="92433" tIns="46216" rIns="92433" bIns="4621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6332"/>
          </a:xfrm>
          <a:prstGeom prst="rect">
            <a:avLst/>
          </a:prstGeom>
        </p:spPr>
        <p:txBody>
          <a:bodyPr vert="horz" lIns="92433" tIns="46216" rIns="92433" bIns="46216" rtlCol="0" anchor="b"/>
          <a:lstStyle>
            <a:lvl1pPr algn="r">
              <a:defRPr sz="1200"/>
            </a:lvl1pPr>
          </a:lstStyle>
          <a:p>
            <a:fld id="{1FE21D5F-E0CB-4F7F-BF99-748CB331E0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343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73"/>
            <a:ext cx="5829300" cy="196003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FE05-82D2-4D45-8F34-2637E15D26DB}" type="datetime1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Ressources Humaines           MAJ 06.2024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1F0B-57D3-43D5-8B5C-CF3D88861F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947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C481-B0DF-4077-A2C0-45D5520EEB04}" type="datetime1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Ressources Humaines           MAJ 06.2024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1F0B-57D3-43D5-8B5C-CF3D88861F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522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90"/>
            <a:ext cx="1543050" cy="780203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90"/>
            <a:ext cx="4514850" cy="7802033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5311-F79C-48D0-BD73-659BA22FD169}" type="datetime1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Ressources Humaines           MAJ 06.2024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1F0B-57D3-43D5-8B5C-CF3D88861F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2549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7A92-1993-4F7F-8A52-2C976D75F515}" type="datetime1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Ressources Humaines           MAJ 06.2024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1F0B-57D3-43D5-8B5C-CF3D88861F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94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24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3C07-DF12-4A4E-8BFB-648B5928144A}" type="datetime1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Ressources Humaines           MAJ 06.2024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1F0B-57D3-43D5-8B5C-CF3D88861F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082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6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6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26C39-A74C-451A-8281-C83B416AF626}" type="datetime1">
              <a:rPr lang="fr-FR" smtClean="0"/>
              <a:t>17/06/2024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Ressources Humaines           MAJ 06.2024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1F0B-57D3-43D5-8B5C-CF3D88861F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122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3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3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35DB1-FAC8-41E9-8D2A-01C90504D5E9}" type="datetime1">
              <a:rPr lang="fr-FR" smtClean="0"/>
              <a:t>17/06/2024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Ressources Humaines           MAJ 06.2024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1F0B-57D3-43D5-8B5C-CF3D88861F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517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FC7DC-8793-4FC1-BB45-D6FD83848CF1}" type="datetime1">
              <a:rPr lang="fr-FR" smtClean="0"/>
              <a:t>17/06/2024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Ressources Humaines           MAJ 06.2024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1F0B-57D3-43D5-8B5C-CF3D88861F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040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08CB-78E2-40AE-959C-6E659436E93F}" type="datetime1">
              <a:rPr lang="fr-FR" smtClean="0"/>
              <a:t>17/06/2024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Ressources Humaines           MAJ 06.2024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1F0B-57D3-43D5-8B5C-CF3D88861F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0212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4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91" y="364073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4" y="1913473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CDA87-6DB9-4E64-BC01-7EA97608DED7}" type="datetime1">
              <a:rPr lang="fr-FR" smtClean="0"/>
              <a:t>17/06/2024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Ressources Humaines           MAJ 06.2024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1F0B-57D3-43D5-8B5C-CF3D88861F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237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02090-EC9A-4860-AF97-023432FC154B}" type="datetime1">
              <a:rPr lang="fr-FR" smtClean="0"/>
              <a:t>17/06/2024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Ressources Humaines           MAJ 06.2024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1F0B-57D3-43D5-8B5C-CF3D88861F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8765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6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4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58CC2-B308-4F51-B945-D5896439C0D4}" type="datetime1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40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Ressources Humaines           MAJ 06.2024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4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A1F0B-57D3-43D5-8B5C-CF3D88861F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966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3284983" y="271848"/>
            <a:ext cx="3312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b="1" dirty="0">
                <a:latin typeface="Trebuchet MS" panose="020B0603020202020204" pitchFamily="34" charset="0"/>
                <a:cs typeface="Arial"/>
              </a:rPr>
              <a:t>Préparateu</a:t>
            </a:r>
            <a:r>
              <a:rPr lang="fr-FR" b="1" dirty="0">
                <a:latin typeface="Trebuchet MS" panose="020B0603020202020204" pitchFamily="34" charset="0"/>
                <a:cs typeface="Arial"/>
              </a:rPr>
              <a:t>r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645023" y="667848"/>
            <a:ext cx="28989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>
                <a:latin typeface="Trebuchet MS" panose="020B0603020202020204" pitchFamily="34" charset="0"/>
              </a:rPr>
              <a:t>Fiche de poste / Définition des fonctions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278210" y="1935024"/>
            <a:ext cx="6356526" cy="90794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1100" b="1" u="sng" dirty="0">
                <a:latin typeface="Trebuchet MS" panose="020B0603020202020204" pitchFamily="34" charset="0"/>
              </a:rPr>
              <a:t>Finalité de la fonction : </a:t>
            </a:r>
          </a:p>
          <a:p>
            <a:pPr algn="just"/>
            <a:r>
              <a:rPr lang="bn-IN" sz="1050" dirty="0">
                <a:latin typeface="Trebuchet MS" panose="020B0603020202020204" pitchFamily="34" charset="0"/>
                <a:cs typeface="Arial"/>
              </a:rPr>
              <a:t>Sous </a:t>
            </a:r>
            <a:r>
              <a:rPr lang="fr-FR" sz="1050" dirty="0">
                <a:latin typeface="Trebuchet MS" panose="020B0603020202020204" pitchFamily="34" charset="0"/>
                <a:cs typeface="Arial"/>
              </a:rPr>
              <a:t>la responsabilité du Responsable hiérarchique</a:t>
            </a:r>
            <a:r>
              <a:rPr lang="bn-IN" sz="1050" dirty="0">
                <a:latin typeface="Trebuchet MS" panose="020B0603020202020204" pitchFamily="34" charset="0"/>
                <a:cs typeface="Arial"/>
              </a:rPr>
              <a:t>, </a:t>
            </a:r>
            <a:r>
              <a:rPr lang="fr-FR" sz="1050" dirty="0">
                <a:latin typeface="Trebuchet MS" panose="020B0603020202020204" pitchFamily="34" charset="0"/>
                <a:cs typeface="Arial"/>
              </a:rPr>
              <a:t>il prépare les commandes des clients en respectant les consignes de préparation, </a:t>
            </a:r>
            <a:r>
              <a:rPr lang="fr-FR" sz="1050" dirty="0">
                <a:latin typeface="Trebuchet MS" panose="020B0603020202020204" pitchFamily="34" charset="0"/>
              </a:rPr>
              <a:t>des consignes HQSE (Hygiène Qualité, Sécurité, Environnement) et les process métiers dans les délais impartis</a:t>
            </a:r>
            <a:r>
              <a:rPr lang="fr-FR" sz="1050" dirty="0">
                <a:latin typeface="Trebuchet MS" panose="020B0603020202020204" pitchFamily="34" charset="0"/>
                <a:cs typeface="Arial"/>
              </a:rPr>
              <a:t>. </a:t>
            </a:r>
          </a:p>
          <a:p>
            <a:pPr algn="just"/>
            <a:r>
              <a:rPr lang="fr-FR" sz="1050" dirty="0">
                <a:latin typeface="Trebuchet MS" panose="020B0603020202020204" pitchFamily="34" charset="0"/>
                <a:cs typeface="Arial"/>
              </a:rPr>
              <a:t>Ces missions doivent être menées dans le respect des règles liées à la sécurité des aliments.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293681" y="1081193"/>
            <a:ext cx="2971004" cy="7848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latin typeface="Trebuchet MS" panose="020B0603020202020204" pitchFamily="34" charset="0"/>
              </a:rPr>
              <a:t>Salarié</a:t>
            </a:r>
            <a:r>
              <a:rPr lang="fr-FR" sz="1200" b="1" dirty="0">
                <a:latin typeface="Trebuchet MS" panose="020B0603020202020204" pitchFamily="34" charset="0"/>
              </a:rPr>
              <a:t> </a:t>
            </a:r>
          </a:p>
          <a:p>
            <a:r>
              <a:rPr lang="fr-FR" sz="1050" dirty="0">
                <a:latin typeface="Trebuchet MS" panose="020B0603020202020204" pitchFamily="34" charset="0"/>
              </a:rPr>
              <a:t>Nom / prénom :</a:t>
            </a:r>
            <a:endParaRPr lang="fr-FR" sz="1050" b="1" dirty="0">
              <a:latin typeface="Trebuchet MS" panose="020B0603020202020204" pitchFamily="34" charset="0"/>
            </a:endParaRPr>
          </a:p>
          <a:p>
            <a:r>
              <a:rPr lang="fr-FR" sz="1050" dirty="0">
                <a:latin typeface="Trebuchet MS" panose="020B0603020202020204" pitchFamily="34" charset="0"/>
              </a:rPr>
              <a:t>Signature et date</a:t>
            </a:r>
          </a:p>
          <a:p>
            <a:endParaRPr lang="fr-FR" sz="1200" dirty="0">
              <a:latin typeface="Trebuchet MS" panose="020B060302020202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626348" y="1081196"/>
            <a:ext cx="2990007" cy="7848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latin typeface="Trebuchet MS" panose="020B0603020202020204" pitchFamily="34" charset="0"/>
              </a:rPr>
              <a:t>Responsable Hiérarchique </a:t>
            </a:r>
          </a:p>
          <a:p>
            <a:r>
              <a:rPr lang="fr-FR" sz="1050" dirty="0">
                <a:latin typeface="Trebuchet MS" panose="020B0603020202020204" pitchFamily="34" charset="0"/>
              </a:rPr>
              <a:t>Nom / prénom : </a:t>
            </a:r>
            <a:endParaRPr lang="fr-FR" sz="1050" b="1" dirty="0">
              <a:latin typeface="Trebuchet MS" panose="020B0603020202020204" pitchFamily="34" charset="0"/>
            </a:endParaRPr>
          </a:p>
          <a:p>
            <a:r>
              <a:rPr lang="fr-FR" sz="1050" dirty="0">
                <a:latin typeface="Trebuchet MS" panose="020B0603020202020204" pitchFamily="34" charset="0"/>
              </a:rPr>
              <a:t>Signature et date</a:t>
            </a:r>
          </a:p>
          <a:p>
            <a:endParaRPr lang="fr-FR" sz="1200" dirty="0">
              <a:latin typeface="Trebuchet MS" panose="020B060302020202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77812" y="2911963"/>
            <a:ext cx="6356526" cy="53399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 hangingPunct="0"/>
            <a:r>
              <a:rPr lang="fr-FR" sz="1050" b="1" u="sng" dirty="0">
                <a:latin typeface="Trebuchet MS" panose="020B0603020202020204" pitchFamily="34" charset="0"/>
              </a:rPr>
              <a:t>MISSIONS PRINCIPALES :</a:t>
            </a:r>
            <a:endParaRPr lang="bn-IN" sz="1050" b="1" u="sng" dirty="0">
              <a:latin typeface="Trebuchet MS" panose="020B0603020202020204" pitchFamily="34" charset="0"/>
            </a:endParaRPr>
          </a:p>
          <a:p>
            <a:pPr algn="just" hangingPunct="0"/>
            <a:endParaRPr lang="fr-FR" sz="1050" dirty="0">
              <a:solidFill>
                <a:schemeClr val="accent6">
                  <a:lumMod val="75000"/>
                </a:schemeClr>
              </a:solidFill>
              <a:latin typeface="Trebuchet MS" panose="020B0603020202020204" pitchFamily="34" charset="0"/>
            </a:endParaRP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Vérifier l’état et prendre en charge le matériel mis à disposition.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Prendre connaissance des consignes du bon de préparation (support, taille, et type de préparation...)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Sélectionner le support adapté à la taille de la commande.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Prélever en sécurité les bons articles dans les bonnes quantités et en respectant le FEFO (DDM/DLC la plus courte prélevée en premier).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Valider les quantités prélevées dans le système ou sur le bon de préparation.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Alerter son responsable en cas de rupture au picking ou en cas d’anomalie,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Disposer les produits sur les supports de préparation en respectant l’intégrité des produits (du plus lourd au plus léger/fragile) et les règles de montage (poids, hauteur).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Contrôler et associer le support au bon client.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Filmer le(s) support(s) en fonction des consignes ou le(s) remettre au poste de filmage.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Positionner le(s) support(s) sur le bon quai ou à l’emplacement prévu en gare.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Respecter les matériels mis à disposition pour le nettoyage, les utiliser de manière appropriée et est garant de son espace de travail.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Restituer et mettre en charge le matériel mis à disposition en respectant les consignes de sécurité.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Participer à l’échauffement, au brief de début et de fin de poste ainsi qu’aux réunions du service.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Appliquer et mettre en œuvre les gestes et postures.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Adapter sa conduite et son comportement en fonction de la situation.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Alerter en cas de situation dangereuse.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Maintenir les zones de stockage des supports rangées et isoler les supports abîmés.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Trier et évacuer les déchets en respectant les règles de tri.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Isoler les produits non conformes dans les zones prévues au fur et à mesure de la préparation et nettoyer en cas de casse.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Ranger et nettoyer sa zone de travail suivant le planning de nettoyage de l’entrepôt (picking, allées…)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</a:rPr>
              <a:t>Préparer les commandes en respectant les consignes de préparation (support, montage/palettisation, produits quantités, filmage, mise à quai) avec le niveau de performance attendu.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Mission dans différents services toutes températures confondues selon le besoin de l’activité.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Réception France et Export (selon validation </a:t>
            </a:r>
            <a:r>
              <a:rPr lang="fr-FR" sz="1000" dirty="0" err="1">
                <a:latin typeface="Trebuchet MS" panose="020B0603020202020204" pitchFamily="34" charset="0"/>
                <a:cs typeface="Arial"/>
              </a:rPr>
              <a:t>caces</a:t>
            </a:r>
            <a:r>
              <a:rPr lang="fr-FR" sz="1000" dirty="0">
                <a:latin typeface="Trebuchet MS" panose="020B0603020202020204" pitchFamily="34" charset="0"/>
                <a:cs typeface="Arial"/>
              </a:rPr>
              <a:t> 1 à 5).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Etiqueter les produits Export et conditionnement.</a:t>
            </a:r>
          </a:p>
          <a:p>
            <a:pPr marL="171450" indent="-171450">
              <a:buFont typeface="Wingdings" charset="2"/>
              <a:buChar char="§"/>
            </a:pPr>
            <a:r>
              <a:rPr lang="fr-FR" sz="1000" dirty="0">
                <a:latin typeface="Trebuchet MS" panose="020B0603020202020204" pitchFamily="34" charset="0"/>
                <a:cs typeface="Arial"/>
              </a:rPr>
              <a:t>Contrôle des références et quantités prélevées, des DLUO, DLC et des numéros de lot.</a:t>
            </a:r>
          </a:p>
          <a:p>
            <a:pPr marL="171450" indent="-171450">
              <a:buFont typeface="Wingdings" charset="2"/>
              <a:buChar char="§"/>
            </a:pPr>
            <a:endParaRPr lang="fr-FR" sz="1000" dirty="0">
              <a:latin typeface="Trebuchet MS" panose="020B0603020202020204" pitchFamily="34" charset="0"/>
              <a:cs typeface="Arial"/>
            </a:endParaRPr>
          </a:p>
          <a:p>
            <a:pPr marL="0" lvl="1" algn="r"/>
            <a:r>
              <a:rPr lang="fr-FR" sz="1000" b="1" i="1" u="sng" dirty="0">
                <a:latin typeface="Trebuchet MS" panose="020B0603020202020204" pitchFamily="34" charset="0"/>
                <a:cs typeface="Arial"/>
              </a:rPr>
              <a:t>Liste non exhaustive et non limitative</a:t>
            </a:r>
            <a:endParaRPr lang="fr-FR" sz="1050" i="1" u="sng" dirty="0">
              <a:latin typeface="Trebuchet MS" panose="020B0603020202020204" pitchFamily="34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0B18EFB5-6D3B-4985-B0DF-FEC4C5261722}"/>
              </a:ext>
            </a:extLst>
          </p:cNvPr>
          <p:cNvGrpSpPr/>
          <p:nvPr/>
        </p:nvGrpSpPr>
        <p:grpSpPr>
          <a:xfrm>
            <a:off x="313980" y="107514"/>
            <a:ext cx="6302375" cy="877136"/>
            <a:chOff x="313980" y="179523"/>
            <a:chExt cx="6302375" cy="877136"/>
          </a:xfrm>
        </p:grpSpPr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D7EB810B-C2B3-473E-9EBC-09CBED6089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717" t="21765" r="972" b="11176"/>
            <a:stretch/>
          </p:blipFill>
          <p:spPr bwMode="auto">
            <a:xfrm>
              <a:off x="494233" y="179523"/>
              <a:ext cx="1278583" cy="864086"/>
            </a:xfrm>
            <a:prstGeom prst="rect">
              <a:avLst/>
            </a:prstGeom>
            <a:noFill/>
          </p:spPr>
        </p:pic>
        <p:sp>
          <p:nvSpPr>
            <p:cNvPr id="24" name="Connecteur droit 1">
              <a:extLst>
                <a:ext uri="{FF2B5EF4-FFF2-40B4-BE49-F238E27FC236}">
                  <a16:creationId xmlns:a16="http://schemas.microsoft.com/office/drawing/2014/main" id="{3BCE0488-7A43-4E81-B947-B97155144C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3980" y="1056659"/>
              <a:ext cx="6302375" cy="0"/>
            </a:xfrm>
            <a:prstGeom prst="line">
              <a:avLst/>
            </a:prstGeom>
            <a:noFill/>
            <a:ln w="19050" algn="ctr">
              <a:solidFill>
                <a:srgbClr val="54270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latin typeface="Trebuchet MS" panose="020B0603020202020204" pitchFamily="34" charset="0"/>
              </a:endParaRPr>
            </a:p>
          </p:txBody>
        </p:sp>
      </p:grp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AFB4DD8-BFFD-37AF-B3C9-B4937045C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Ressources Humaines           MAJ 06.2024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AC5CC66-63EC-BDB3-8495-7E35BFAE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1F0B-57D3-43D5-8B5C-CF3D88861F9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7732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3258716" y="298516"/>
            <a:ext cx="3312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b="1" dirty="0">
                <a:latin typeface="Trebuchet MS" panose="020B0603020202020204" pitchFamily="34" charset="0"/>
                <a:cs typeface="Arial"/>
              </a:rPr>
              <a:t>Préparateu</a:t>
            </a:r>
            <a:r>
              <a:rPr lang="fr-FR" b="1" dirty="0">
                <a:latin typeface="Trebuchet MS" panose="020B0603020202020204" pitchFamily="34" charset="0"/>
                <a:cs typeface="Arial"/>
              </a:rPr>
              <a:t>r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645024" y="667848"/>
            <a:ext cx="27723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>
                <a:latin typeface="Trebuchet MS" panose="020B0603020202020204" pitchFamily="34" charset="0"/>
              </a:rPr>
              <a:t>Fiche de poste / Définition des fonctions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40668" y="1150058"/>
            <a:ext cx="5976664" cy="70403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 hangingPunct="0"/>
            <a:r>
              <a:rPr lang="fr-FR" sz="1050" b="1" u="sng" dirty="0">
                <a:latin typeface="Trebuchet MS" panose="020B0603020202020204" pitchFamily="34" charset="0"/>
              </a:rPr>
              <a:t>COMPETENCES REQUISES</a:t>
            </a:r>
          </a:p>
          <a:p>
            <a:endParaRPr lang="fr-FR" sz="1050" b="1" dirty="0">
              <a:latin typeface="Trebuchet MS" panose="020B0603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050" b="1" dirty="0">
                <a:latin typeface="Trebuchet MS" panose="020B0603020202020204" pitchFamily="34" charset="0"/>
              </a:rPr>
              <a:t>Savoir faire 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Prendre son poste (équipement et matériel).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Être responsable des matériels et équipements qui lui sont confiés, les utiliser de manière appropriée et respecter l’environnement de travail.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Informer son responsable en cas d’anomalie.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Participer aux tâches polyvalentes de l’entrepôt.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Lire et comprendre les consignes/documents professionnels.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Savoir compter et calculer.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Utiliser le matériel de manutention et les équipements de préparation.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Réaliser de manière autonome les différents types de préparation (individuelles, groupées, récap…) dans le respect des objectifs fixés par les encadrants.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Formé à l’utilisation des chariots (niveau CACES1 ou certificat CACES1) et au matériel de préparation.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uFill>
                  <a:solidFill>
                    <a:srgbClr val="FF0000"/>
                  </a:solidFill>
                </a:uFill>
                <a:latin typeface="Trebuchet MS" panose="020B0603020202020204" pitchFamily="34" charset="0"/>
              </a:rPr>
              <a:t>Sensibilisation à la sécurité des aliments en cohérence avec les besoins de l’entreprise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uFill>
                  <a:solidFill>
                    <a:srgbClr val="FF0000"/>
                  </a:solidFill>
                </a:uFill>
                <a:latin typeface="Trebuchet MS" panose="020B0603020202020204" pitchFamily="34" charset="0"/>
              </a:rPr>
              <a:t>Sensibilisation à la fraude alimentaire et Food </a:t>
            </a:r>
            <a:r>
              <a:rPr lang="fr-FR" sz="1050" dirty="0" err="1">
                <a:uFill>
                  <a:solidFill>
                    <a:srgbClr val="FF0000"/>
                  </a:solidFill>
                </a:uFill>
                <a:latin typeface="Trebuchet MS" panose="020B0603020202020204" pitchFamily="34" charset="0"/>
              </a:rPr>
              <a:t>Defense</a:t>
            </a:r>
            <a:endParaRPr lang="fr-FR" sz="1050" dirty="0">
              <a:latin typeface="Trebuchet MS" panose="020B0603020202020204" pitchFamily="34" charset="0"/>
            </a:endParaRPr>
          </a:p>
          <a:p>
            <a:pPr lvl="1" algn="just"/>
            <a:endParaRPr lang="fr-FR" sz="1050" dirty="0">
              <a:latin typeface="Trebuchet MS" panose="020B0603020202020204" pitchFamily="34" charset="0"/>
            </a:endParaRPr>
          </a:p>
          <a:p>
            <a:pPr lvl="1" algn="just"/>
            <a:endParaRPr lang="fr-FR" sz="1050" dirty="0">
              <a:latin typeface="Trebuchet MS" panose="020B0603020202020204" pitchFamily="34" charset="0"/>
            </a:endParaRP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r>
              <a:rPr lang="fr-FR" sz="1050" b="1" dirty="0">
                <a:latin typeface="Trebuchet MS" panose="020B0603020202020204" pitchFamily="34" charset="0"/>
              </a:rPr>
              <a:t>Savoir être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Contribuer à l’accueil des nouveaux entrants et à leur bonne intégration dans l’équipe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Remonter les éventuelles situations de tension/conflit au sein de l’équipe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Connaître et respecter l’ensemble des règles de sécurité, d’hygiène et environnementales.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Appliquer les gestes et postures.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Respecter le règlement intérieur.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Prévenir en cas de retard ou en cas d’absence imprévue.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Solliciter son responsable en cas d’aléas dans l’exécution de la préparation.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Remonter tout dysfonctionnement/anomalie ou situation dangereuse ou à risque.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Prévenir immédiatement en cas d’accident.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Adopter un comportement adapté et bienveillant auprès de ses collègues et de sa hiérarchie en toute situation.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Respecter les règles de sécurité (ports des EPI, gestes et postures, circulation dans l’entrepôt, conduite des chariots, sécurité incendie..)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Veiller et contribuer au maintien d’un espace de travail propre et ranger (picking, zone palette, local de charge, quais..)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Contribuer à la vie de l’entrepôt, de l’entreprise, de l’</a:t>
            </a:r>
            <a:r>
              <a:rPr lang="fr-FR" sz="1050" dirty="0" err="1">
                <a:latin typeface="Trebuchet MS" panose="020B0603020202020204" pitchFamily="34" charset="0"/>
              </a:rPr>
              <a:t>interservice</a:t>
            </a:r>
            <a:r>
              <a:rPr lang="fr-FR" sz="1050" dirty="0">
                <a:latin typeface="Trebuchet MS" panose="020B0603020202020204" pitchFamily="34" charset="0"/>
              </a:rPr>
              <a:t> et être force de proposition.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Faire preuve d’adaptabilité, d’esprit d’équipe et d’autonomie.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Identifier et remonter tout dysfonctionnement ou toute situation à risque, en termes de sécurité, d’hygiène ou d’environnement.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Participer à l’amélioration de la performance de l’équipe.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050" dirty="0">
                <a:latin typeface="Trebuchet MS" panose="020B0603020202020204" pitchFamily="34" charset="0"/>
              </a:rPr>
              <a:t>Partager les bonnes pratiques sur la base de son expérience vécue du métier.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4C687C36-F9F2-4E45-A55B-C1E453C30209}"/>
              </a:ext>
            </a:extLst>
          </p:cNvPr>
          <p:cNvGrpSpPr/>
          <p:nvPr/>
        </p:nvGrpSpPr>
        <p:grpSpPr>
          <a:xfrm>
            <a:off x="313979" y="8847"/>
            <a:ext cx="6302375" cy="877136"/>
            <a:chOff x="313980" y="179523"/>
            <a:chExt cx="6302375" cy="877136"/>
          </a:xfrm>
        </p:grpSpPr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DB633243-F078-4E43-9F97-8AA9B716941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717" t="21765" r="972" b="11176"/>
            <a:stretch/>
          </p:blipFill>
          <p:spPr bwMode="auto">
            <a:xfrm>
              <a:off x="494233" y="179523"/>
              <a:ext cx="1278583" cy="864086"/>
            </a:xfrm>
            <a:prstGeom prst="rect">
              <a:avLst/>
            </a:prstGeom>
            <a:noFill/>
          </p:spPr>
        </p:pic>
        <p:sp>
          <p:nvSpPr>
            <p:cNvPr id="13" name="Connecteur droit 1">
              <a:extLst>
                <a:ext uri="{FF2B5EF4-FFF2-40B4-BE49-F238E27FC236}">
                  <a16:creationId xmlns:a16="http://schemas.microsoft.com/office/drawing/2014/main" id="{DF9E1D7C-F376-4F95-8406-FBA0CAAF74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3980" y="1056659"/>
              <a:ext cx="6302375" cy="0"/>
            </a:xfrm>
            <a:prstGeom prst="line">
              <a:avLst/>
            </a:prstGeom>
            <a:noFill/>
            <a:ln w="19050" algn="ctr">
              <a:solidFill>
                <a:srgbClr val="54270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latin typeface="Trebuchet MS" panose="020B0603020202020204" pitchFamily="34" charset="0"/>
              </a:endParaRPr>
            </a:p>
          </p:txBody>
        </p:sp>
      </p:grp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3E975B7E-FC4C-569A-7554-855C82741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Ressources Humaines           MAJ 06.2024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C1DBAC3-94CD-69E8-38DD-511E051BE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1F0B-57D3-43D5-8B5C-CF3D88861F9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09532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BFA130409584692471A15CA745ABF" ma:contentTypeVersion="17" ma:contentTypeDescription="Crée un document." ma:contentTypeScope="" ma:versionID="e73b96e9af6e0ea146153be00e646278">
  <xsd:schema xmlns:xsd="http://www.w3.org/2001/XMLSchema" xmlns:xs="http://www.w3.org/2001/XMLSchema" xmlns:p="http://schemas.microsoft.com/office/2006/metadata/properties" xmlns:ns2="b500bcea-57df-46bf-8333-f47b744e6aed" xmlns:ns3="82db8f18-6b92-40cf-970a-ceba5291511d" targetNamespace="http://schemas.microsoft.com/office/2006/metadata/properties" ma:root="true" ma:fieldsID="6f0bab8b3361ce7a33a7150adec845eb" ns2:_="" ns3:_="">
    <xsd:import namespace="b500bcea-57df-46bf-8333-f47b744e6aed"/>
    <xsd:import namespace="82db8f18-6b92-40cf-970a-ceba529151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00bcea-57df-46bf-8333-f47b744e6a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alises d’images" ma:readOnly="false" ma:fieldId="{5cf76f15-5ced-4ddc-b409-7134ff3c332f}" ma:taxonomyMulti="true" ma:sspId="44041002-a141-48b3-a267-2619ed4a305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b8f18-6b92-40cf-970a-ceba5291511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aacd0db-45bb-425d-838b-a5f2bf2bd934}" ma:internalName="TaxCatchAll" ma:showField="CatchAllData" ma:web="82db8f18-6b92-40cf-970a-ceba529151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500bcea-57df-46bf-8333-f47b744e6aed">
      <Terms xmlns="http://schemas.microsoft.com/office/infopath/2007/PartnerControls"/>
    </lcf76f155ced4ddcb4097134ff3c332f>
    <TaxCatchAll xmlns="82db8f18-6b92-40cf-970a-ceba5291511d" xsi:nil="true"/>
  </documentManagement>
</p:properties>
</file>

<file path=customXml/itemProps1.xml><?xml version="1.0" encoding="utf-8"?>
<ds:datastoreItem xmlns:ds="http://schemas.openxmlformats.org/officeDocument/2006/customXml" ds:itemID="{E8711598-755C-469C-8CC5-D0E9C738CC30}"/>
</file>

<file path=customXml/itemProps2.xml><?xml version="1.0" encoding="utf-8"?>
<ds:datastoreItem xmlns:ds="http://schemas.openxmlformats.org/officeDocument/2006/customXml" ds:itemID="{F3129F76-EBC5-49CD-97DB-522E559CDA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0BC2F8-9A06-402A-80C3-7C9B6C55669C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82db8f18-6b92-40cf-970a-ceba5291511d"/>
    <ds:schemaRef ds:uri="b500bcea-57df-46bf-8333-f47b744e6aed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1520</TotalTime>
  <Words>903</Words>
  <Application>Microsoft Office PowerPoint</Application>
  <PresentationFormat>Affichage à l'écran (4:3)</PresentationFormat>
  <Paragraphs>80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</vt:lpstr>
      <vt:lpstr>Thème Office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Entretien Annuel d’Evaluation</dc:title>
  <dc:creator>NIDERPRIM Marine</dc:creator>
  <cp:lastModifiedBy>FLEURY Amélie</cp:lastModifiedBy>
  <cp:revision>112</cp:revision>
  <cp:lastPrinted>2024-05-22T08:44:36Z</cp:lastPrinted>
  <dcterms:created xsi:type="dcterms:W3CDTF">2015-12-10T11:36:48Z</dcterms:created>
  <dcterms:modified xsi:type="dcterms:W3CDTF">2024-06-17T11:48:48Z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0x0101009FDBFA130409584692471A15CA745ABF</vt:lpwstr>
  </property>
  <property fmtid="{D5CDD505-2E9C-101B-9397-08002B2CF9AE}" pid="3" name="MediaServiceImageTags">
    <vt:lpwstr/>
  </property>
</Properties>
</file>